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6"/>
  </p:handoutMasterIdLst>
  <p:sldIdLst>
    <p:sldId id="256" r:id="rId2"/>
    <p:sldId id="259" r:id="rId3"/>
    <p:sldId id="329" r:id="rId4"/>
    <p:sldId id="334" r:id="rId5"/>
    <p:sldId id="313" r:id="rId6"/>
    <p:sldId id="314" r:id="rId7"/>
    <p:sldId id="317" r:id="rId8"/>
    <p:sldId id="382" r:id="rId9"/>
    <p:sldId id="333" r:id="rId10"/>
    <p:sldId id="383" r:id="rId11"/>
    <p:sldId id="312" r:id="rId12"/>
    <p:sldId id="331" r:id="rId13"/>
    <p:sldId id="354" r:id="rId14"/>
    <p:sldId id="332" r:id="rId15"/>
    <p:sldId id="359" r:id="rId16"/>
    <p:sldId id="343" r:id="rId17"/>
    <p:sldId id="330" r:id="rId18"/>
    <p:sldId id="361" r:id="rId19"/>
    <p:sldId id="336" r:id="rId20"/>
    <p:sldId id="339" r:id="rId21"/>
    <p:sldId id="341" r:id="rId22"/>
    <p:sldId id="362" r:id="rId23"/>
    <p:sldId id="364" r:id="rId24"/>
    <p:sldId id="363" r:id="rId25"/>
    <p:sldId id="372" r:id="rId26"/>
    <p:sldId id="365" r:id="rId27"/>
    <p:sldId id="373" r:id="rId28"/>
    <p:sldId id="366" r:id="rId29"/>
    <p:sldId id="374" r:id="rId30"/>
    <p:sldId id="349" r:id="rId31"/>
    <p:sldId id="352" r:id="rId32"/>
    <p:sldId id="320" r:id="rId33"/>
    <p:sldId id="328" r:id="rId34"/>
    <p:sldId id="367" r:id="rId35"/>
    <p:sldId id="379" r:id="rId36"/>
    <p:sldId id="371" r:id="rId37"/>
    <p:sldId id="378" r:id="rId38"/>
    <p:sldId id="368" r:id="rId39"/>
    <p:sldId id="376" r:id="rId40"/>
    <p:sldId id="369" r:id="rId41"/>
    <p:sldId id="380" r:id="rId42"/>
    <p:sldId id="370" r:id="rId43"/>
    <p:sldId id="377" r:id="rId44"/>
    <p:sldId id="381" r:id="rId4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AEC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45" autoAdjust="0"/>
    <p:restoredTop sz="90120" autoAdjust="0"/>
  </p:normalViewPr>
  <p:slideViewPr>
    <p:cSldViewPr>
      <p:cViewPr varScale="1">
        <p:scale>
          <a:sx n="72" d="100"/>
          <a:sy n="72" d="100"/>
        </p:scale>
        <p:origin x="96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42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C7C90-B797-412C-B8E0-0416382B1BE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9C8C8-5C56-4F57-9E5E-936C43874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62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7BC22-BA1D-4654-B71A-866426EA8C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02E58-09DC-4A2E-8EEB-4B82B57BD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DC10A-6BDF-4420-AC2C-03ED95B40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741B9-E85D-4B25-AD44-5A35B479E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226CE-E013-446D-B7C9-A03F0FB1FA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80DA1-FE39-4DD3-B4C1-22510CD157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576BE-30CB-421B-97D8-550B8D3B4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C598F-250A-48FF-BD75-D98F93A42A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C90F5-411A-40BD-833A-9DE2E07BE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3BFA6-CA9F-4AAB-ADBE-CF35243D8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E1451-B8C3-46D5-B850-1C9C47818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DEA87C40-84CF-42F2-840A-E507ACD69A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jpeg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3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853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>
                <a:solidFill>
                  <a:schemeClr val="accent2"/>
                </a:solidFill>
              </a:rPr>
              <a:t>Particle Physics</a:t>
            </a:r>
          </a:p>
        </p:txBody>
      </p:sp>
      <p:pic>
        <p:nvPicPr>
          <p:cNvPr id="2053" name="Picture 5" descr="32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905000"/>
            <a:ext cx="3829050" cy="331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81000" y="152400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Here </a:t>
            </a:r>
            <a:r>
              <a:rPr lang="en-CA" b="0" dirty="0">
                <a:solidFill>
                  <a:schemeClr val="accent2"/>
                </a:solidFill>
              </a:rPr>
              <a:t>are some examples </a:t>
            </a:r>
            <a:r>
              <a:rPr lang="en-CA" b="0" dirty="0" smtClean="0">
                <a:solidFill>
                  <a:schemeClr val="accent2"/>
                </a:solidFill>
              </a:rPr>
              <a:t>of Hadrons: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 </a:t>
            </a:r>
            <a:r>
              <a:rPr lang="en-CA" b="0" dirty="0">
                <a:solidFill>
                  <a:schemeClr val="accent2"/>
                </a:solidFill>
              </a:rPr>
              <a:t>baryons  </a:t>
            </a:r>
            <a:r>
              <a:rPr lang="en-CA" b="0" dirty="0" smtClean="0">
                <a:solidFill>
                  <a:schemeClr val="accent2"/>
                </a:solidFill>
              </a:rPr>
              <a:t>  					mesons</a:t>
            </a:r>
            <a:r>
              <a:rPr lang="en-CA" b="0" dirty="0">
                <a:solidFill>
                  <a:schemeClr val="accent2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b="0" dirty="0">
              <a:solidFill>
                <a:schemeClr val="accent2"/>
              </a:solidFill>
            </a:endParaRPr>
          </a:p>
        </p:txBody>
      </p:sp>
      <p:grpSp>
        <p:nvGrpSpPr>
          <p:cNvPr id="73732" name="Group 4"/>
          <p:cNvGrpSpPr>
            <a:grpSpLocks/>
          </p:cNvGrpSpPr>
          <p:nvPr/>
        </p:nvGrpSpPr>
        <p:grpSpPr bwMode="auto">
          <a:xfrm>
            <a:off x="990600" y="1524000"/>
            <a:ext cx="7181850" cy="5029200"/>
            <a:chOff x="288" y="581"/>
            <a:chExt cx="5244" cy="3739"/>
          </a:xfrm>
        </p:grpSpPr>
        <p:graphicFrame>
          <p:nvGraphicFramePr>
            <p:cNvPr id="73733" name="Object 5"/>
            <p:cNvGraphicFramePr>
              <a:graphicFrameLocks noChangeAspect="1"/>
            </p:cNvGraphicFramePr>
            <p:nvPr/>
          </p:nvGraphicFramePr>
          <p:xfrm>
            <a:off x="288" y="1200"/>
            <a:ext cx="2523" cy="2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646" name="Photo Editor Photo" r:id="rId3" imgW="4105848" imgH="4638095" progId="">
                    <p:embed/>
                  </p:oleObj>
                </mc:Choice>
                <mc:Fallback>
                  <p:oleObj name="Photo Editor Photo" r:id="rId3" imgW="4105848" imgH="4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1200"/>
                          <a:ext cx="2523" cy="28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734" name="Object 6"/>
            <p:cNvGraphicFramePr>
              <a:graphicFrameLocks noChangeAspect="1"/>
            </p:cNvGraphicFramePr>
            <p:nvPr/>
          </p:nvGraphicFramePr>
          <p:xfrm>
            <a:off x="3120" y="581"/>
            <a:ext cx="2412" cy="37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647" name="Photo Editor Photo" r:id="rId5" imgW="3828571" imgH="5934903" progId="">
                    <p:embed/>
                  </p:oleObj>
                </mc:Choice>
                <mc:Fallback>
                  <p:oleObj name="Photo Editor Photo" r:id="rId5" imgW="3828571" imgH="5934903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581"/>
                          <a:ext cx="2412" cy="37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524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Exchange Particles – Mediate Fundamental Forces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590800" y="990600"/>
            <a:ext cx="327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rgbClr val="FF3300"/>
                </a:solidFill>
              </a:rPr>
              <a:t>gauge </a:t>
            </a:r>
            <a:r>
              <a:rPr lang="en-US" b="0" dirty="0">
                <a:solidFill>
                  <a:srgbClr val="FF3300"/>
                </a:solidFill>
              </a:rPr>
              <a:t>bosons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-1447800" y="2362200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/>
              <a:t>gluon</a:t>
            </a:r>
            <a:br>
              <a:rPr lang="en-CA" b="0"/>
            </a:br>
            <a:r>
              <a:rPr lang="en-CA" b="0"/>
              <a:t>(strong)</a:t>
            </a:r>
            <a:r>
              <a:rPr lang="en-CA" b="0">
                <a:solidFill>
                  <a:schemeClr val="accent2"/>
                </a:solidFill>
              </a:rPr>
              <a:t> 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5583072" y="1484692"/>
            <a:ext cx="4800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 dirty="0"/>
              <a:t>graviton</a:t>
            </a:r>
            <a:br>
              <a:rPr lang="en-CA" b="0" dirty="0"/>
            </a:br>
            <a:r>
              <a:rPr lang="en-CA" b="0" dirty="0"/>
              <a:t>(gravity</a:t>
            </a:r>
            <a:r>
              <a:rPr lang="en-CA" b="0" dirty="0" smtClean="0"/>
              <a:t>)</a:t>
            </a:r>
          </a:p>
          <a:p>
            <a:pPr algn="ctr"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-undetected 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505200" y="3352800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 dirty="0"/>
              <a:t>w</a:t>
            </a:r>
            <a:r>
              <a:rPr lang="en-CA" b="0" baseline="30000" dirty="0"/>
              <a:t>+</a:t>
            </a:r>
            <a:r>
              <a:rPr lang="en-CA" b="0" dirty="0"/>
              <a:t>, w </a:t>
            </a:r>
            <a:r>
              <a:rPr lang="en-CA" b="0" baseline="30000" dirty="0"/>
              <a:t>-</a:t>
            </a:r>
            <a:r>
              <a:rPr lang="en-CA" b="0" dirty="0"/>
              <a:t>, z</a:t>
            </a:r>
            <a:r>
              <a:rPr lang="en-CA" b="0" baseline="30000" dirty="0"/>
              <a:t>0</a:t>
            </a:r>
            <a:r>
              <a:rPr lang="en-CA" b="0" dirty="0"/>
              <a:t/>
            </a:r>
            <a:br>
              <a:rPr lang="en-CA" b="0" dirty="0"/>
            </a:br>
            <a:r>
              <a:rPr lang="en-CA" b="0" dirty="0"/>
              <a:t>(weak)</a:t>
            </a:r>
            <a:r>
              <a:rPr lang="en-CA" b="0" dirty="0">
                <a:solidFill>
                  <a:schemeClr val="accent2"/>
                </a:solidFill>
              </a:rPr>
              <a:t> 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533400" y="3429000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/>
              <a:t>photon</a:t>
            </a:r>
            <a:br>
              <a:rPr lang="en-CA" b="0"/>
            </a:br>
            <a:r>
              <a:rPr lang="en-CA" b="0"/>
              <a:t>(electromagnetic)</a:t>
            </a:r>
            <a:r>
              <a:rPr lang="en-CA" b="0">
                <a:solidFill>
                  <a:schemeClr val="accent2"/>
                </a:solidFill>
              </a:rPr>
              <a:t> 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>
            <a:off x="1295400" y="1524000"/>
            <a:ext cx="22860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4876800" y="1524000"/>
            <a:ext cx="25908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>
            <a:off x="4419600" y="1524000"/>
            <a:ext cx="129540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 flipH="1">
            <a:off x="3048000" y="1524000"/>
            <a:ext cx="9906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8915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400" b="0" dirty="0">
                <a:solidFill>
                  <a:srgbClr val="FF0000"/>
                </a:solidFill>
              </a:rPr>
              <a:t>Range:</a:t>
            </a:r>
            <a:r>
              <a:rPr lang="en-CA" sz="2400" b="0" dirty="0">
                <a:solidFill>
                  <a:schemeClr val="accent2"/>
                </a:solidFill>
              </a:rPr>
              <a:t> gravity, </a:t>
            </a:r>
            <a:r>
              <a:rPr lang="en-CA" sz="2400" b="0" dirty="0" smtClean="0">
                <a:solidFill>
                  <a:schemeClr val="accent2"/>
                </a:solidFill>
              </a:rPr>
              <a:t>electromagnetic(infinite) </a:t>
            </a:r>
            <a:r>
              <a:rPr lang="en-CA" sz="2400" b="0" dirty="0">
                <a:solidFill>
                  <a:schemeClr val="accent2"/>
                </a:solidFill>
              </a:rPr>
              <a:t>&gt;&gt; </a:t>
            </a:r>
            <a:r>
              <a:rPr lang="en-CA" sz="2400" b="0" dirty="0" smtClean="0">
                <a:solidFill>
                  <a:schemeClr val="accent2"/>
                </a:solidFill>
              </a:rPr>
              <a:t>strong(10</a:t>
            </a:r>
            <a:r>
              <a:rPr lang="en-CA" sz="2400" b="0" baseline="30000" dirty="0" smtClean="0">
                <a:solidFill>
                  <a:schemeClr val="accent2"/>
                </a:solidFill>
              </a:rPr>
              <a:t>-15</a:t>
            </a:r>
            <a:r>
              <a:rPr lang="en-CA" sz="2400" b="0" dirty="0" smtClean="0">
                <a:solidFill>
                  <a:schemeClr val="accent2"/>
                </a:solidFill>
              </a:rPr>
              <a:t>m)&gt; weak (10</a:t>
            </a:r>
            <a:r>
              <a:rPr lang="en-CA" sz="2400" b="0" baseline="30000" dirty="0" smtClean="0">
                <a:solidFill>
                  <a:schemeClr val="accent2"/>
                </a:solidFill>
              </a:rPr>
              <a:t>-17</a:t>
            </a:r>
            <a:r>
              <a:rPr lang="en-CA" sz="2400" b="0" dirty="0" smtClean="0">
                <a:solidFill>
                  <a:schemeClr val="accent2"/>
                </a:solidFill>
              </a:rPr>
              <a:t>m)</a:t>
            </a:r>
            <a:endParaRPr lang="en-CA" sz="2400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rgbClr val="FF0000"/>
                </a:solidFill>
              </a:rPr>
              <a:t>Strength</a:t>
            </a:r>
            <a:r>
              <a:rPr lang="en-CA" sz="2400" b="0" dirty="0">
                <a:solidFill>
                  <a:schemeClr val="accent2"/>
                </a:solidFill>
              </a:rPr>
              <a:t>: strong &gt; electromagnetic &gt;&gt; weak &gt;&gt; gravity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Mass</a:t>
            </a:r>
            <a:r>
              <a:rPr lang="en-CA" sz="2400" b="0" dirty="0">
                <a:solidFill>
                  <a:schemeClr val="accent2"/>
                </a:solidFill>
              </a:rPr>
              <a:t>: weak &gt;&gt;&gt;&gt;  strong, gravity, electromagnetic</a:t>
            </a:r>
            <a:endParaRPr lang="en-US" sz="2400" b="0" dirty="0">
              <a:solidFill>
                <a:schemeClr val="accent2"/>
              </a:solidFill>
            </a:endParaRPr>
          </a:p>
        </p:txBody>
      </p:sp>
      <p:sp>
        <p:nvSpPr>
          <p:cNvPr id="67598" name="AutoShape 14"/>
          <p:cNvSpPr>
            <a:spLocks/>
          </p:cNvSpPr>
          <p:nvPr/>
        </p:nvSpPr>
        <p:spPr bwMode="auto">
          <a:xfrm rot="16200000">
            <a:off x="4533900" y="3619500"/>
            <a:ext cx="228600" cy="18288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2209800" y="46482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000" b="0"/>
              <a:t>electroweak</a:t>
            </a:r>
            <a:r>
              <a:rPr lang="en-CA" sz="2000" b="0">
                <a:solidFill>
                  <a:schemeClr val="accent2"/>
                </a:solidFill>
              </a:rPr>
              <a:t> </a:t>
            </a:r>
            <a:endParaRPr lang="en-US" sz="2000" b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84582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Fundamental Interactions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Hecht p1137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gravity – weakest – infinite range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weak – weak in strength – shortest range 10</a:t>
            </a:r>
            <a:r>
              <a:rPr lang="en-US" baseline="30000" dirty="0" smtClean="0">
                <a:solidFill>
                  <a:srgbClr val="FF0000"/>
                </a:solidFill>
              </a:rPr>
              <a:t>-18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electromagnetic – stronger – infinite range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strong – strongest – range 10</a:t>
            </a:r>
            <a:r>
              <a:rPr lang="en-US" baseline="30000" dirty="0" smtClean="0">
                <a:solidFill>
                  <a:srgbClr val="FF0000"/>
                </a:solidFill>
              </a:rPr>
              <a:t>-15</a:t>
            </a:r>
            <a:r>
              <a:rPr lang="en-US" dirty="0" smtClean="0">
                <a:solidFill>
                  <a:srgbClr val="FF0000"/>
                </a:solidFill>
              </a:rPr>
              <a:t> 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1066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The Higgs Boson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1595021"/>
            <a:ext cx="6629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An exchange particle that gives mass when it interacts with other particles.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 existence of Higgs is important because it is fundamental to theories about how particles have mass.</a:t>
            </a:r>
            <a:endParaRPr lang="en-US" b="0" dirty="0">
              <a:solidFill>
                <a:schemeClr val="accent2"/>
              </a:solidFill>
            </a:endParaRPr>
          </a:p>
        </p:txBody>
      </p:sp>
      <p:pic>
        <p:nvPicPr>
          <p:cNvPr id="138242" name="Picture 2" descr="File:CMS Higgs-ev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239" y="0"/>
            <a:ext cx="2976761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Classifying Particles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3058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There are many different  properties used to classify a particle.  These intrinsic properties are expressed as </a:t>
            </a:r>
            <a:r>
              <a:rPr lang="en-US" b="0" dirty="0" smtClean="0">
                <a:solidFill>
                  <a:srgbClr val="FF0000"/>
                </a:solidFill>
              </a:rPr>
              <a:t>quantum numbers.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Quantum numbers tell us about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 smtClean="0">
                <a:solidFill>
                  <a:schemeClr val="accent2"/>
                </a:solidFill>
              </a:rPr>
              <a:t>electric charge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>
                <a:solidFill>
                  <a:schemeClr val="accent2"/>
                </a:solidFill>
              </a:rPr>
              <a:t> </a:t>
            </a:r>
            <a:r>
              <a:rPr lang="en-CA" b="0" dirty="0" smtClean="0">
                <a:solidFill>
                  <a:schemeClr val="accent2"/>
                </a:solidFill>
              </a:rPr>
              <a:t>spin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 smtClean="0">
                <a:solidFill>
                  <a:schemeClr val="accent2"/>
                </a:solidFill>
              </a:rPr>
              <a:t> strangeness. charm, </a:t>
            </a:r>
            <a:r>
              <a:rPr lang="en-CA" b="0" dirty="0" err="1" smtClean="0">
                <a:solidFill>
                  <a:schemeClr val="accent2"/>
                </a:solidFill>
              </a:rPr>
              <a:t>topness</a:t>
            </a:r>
            <a:r>
              <a:rPr lang="en-CA" b="0" dirty="0" smtClean="0">
                <a:solidFill>
                  <a:schemeClr val="accent2"/>
                </a:solidFill>
              </a:rPr>
              <a:t>, </a:t>
            </a:r>
            <a:r>
              <a:rPr lang="en-CA" b="0" dirty="0" err="1" smtClean="0">
                <a:solidFill>
                  <a:schemeClr val="accent2"/>
                </a:solidFill>
              </a:rPr>
              <a:t>bottomness</a:t>
            </a:r>
            <a:r>
              <a:rPr lang="en-CA" b="0" dirty="0" smtClean="0">
                <a:solidFill>
                  <a:schemeClr val="accent2"/>
                </a:solidFill>
              </a:rPr>
              <a:t> (not conserved in weak </a:t>
            </a:r>
            <a:r>
              <a:rPr lang="en-CA" b="0" dirty="0" err="1" smtClean="0">
                <a:solidFill>
                  <a:schemeClr val="accent2"/>
                </a:solidFill>
              </a:rPr>
              <a:t>interractions</a:t>
            </a:r>
            <a:r>
              <a:rPr lang="en-CA" b="0" dirty="0" smtClean="0">
                <a:solidFill>
                  <a:schemeClr val="accent2"/>
                </a:solidFill>
              </a:rPr>
              <a:t>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 smtClean="0">
                <a:solidFill>
                  <a:schemeClr val="accent2"/>
                </a:solidFill>
              </a:rPr>
              <a:t> colour (not actual colour)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>
                <a:solidFill>
                  <a:schemeClr val="accent2"/>
                </a:solidFill>
              </a:rPr>
              <a:t> </a:t>
            </a:r>
            <a:r>
              <a:rPr lang="en-CA" b="0" dirty="0" smtClean="0">
                <a:solidFill>
                  <a:schemeClr val="accent2"/>
                </a:solidFill>
              </a:rPr>
              <a:t>lepton number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CA" b="0" dirty="0">
                <a:solidFill>
                  <a:schemeClr val="accent2"/>
                </a:solidFill>
              </a:rPr>
              <a:t> </a:t>
            </a:r>
            <a:r>
              <a:rPr lang="en-CA" b="0" dirty="0" smtClean="0">
                <a:solidFill>
                  <a:schemeClr val="accent2"/>
                </a:solidFill>
              </a:rPr>
              <a:t>baryon number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C00000"/>
                </a:solidFill>
              </a:rPr>
              <a:t>Pauli’s Exclusion Principle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3058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No two particles in a closed system (such as an atom) can have the same set of quantum numbers</a:t>
            </a:r>
            <a:r>
              <a:rPr lang="en-US" b="0" dirty="0" smtClean="0">
                <a:solidFill>
                  <a:srgbClr val="FF0000"/>
                </a:solidFill>
              </a:rPr>
              <a:t>.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 smtClean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All fermions follow the PEP</a:t>
            </a:r>
          </a:p>
          <a:p>
            <a:pPr>
              <a:spcBef>
                <a:spcPts val="0"/>
              </a:spcBef>
            </a:pPr>
            <a:endParaRPr lang="en-CA" b="0" dirty="0" smtClean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Bosons do not follow the PEP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Mediation of Fundamental Forces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47725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 fundamental forces are mediated by the exchange of </a:t>
            </a:r>
            <a:r>
              <a:rPr lang="en-US" b="0" dirty="0" smtClean="0">
                <a:solidFill>
                  <a:schemeClr val="accent2"/>
                </a:solidFill>
              </a:rPr>
              <a:t>particles (energy is quantized).  </a:t>
            </a:r>
            <a:r>
              <a:rPr lang="en-US" b="0" dirty="0">
                <a:solidFill>
                  <a:schemeClr val="accent2"/>
                </a:solidFill>
              </a:rPr>
              <a:t>These particles are called exchange </a:t>
            </a:r>
            <a:r>
              <a:rPr lang="en-US" b="0" dirty="0">
                <a:solidFill>
                  <a:srgbClr val="FF3300"/>
                </a:solidFill>
              </a:rPr>
              <a:t>bosons</a:t>
            </a:r>
            <a:r>
              <a:rPr lang="en-US" b="0" dirty="0">
                <a:solidFill>
                  <a:schemeClr val="accent2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chemeClr val="accent2"/>
                </a:solidFill>
              </a:rPr>
              <a:t>A Feynman diagram can be used to show how interactions between particles are mediated by bosons.</a:t>
            </a:r>
            <a:endParaRPr lang="en-US" b="0" dirty="0">
              <a:solidFill>
                <a:schemeClr val="accent2"/>
              </a:solidFill>
            </a:endParaRPr>
          </a:p>
        </p:txBody>
      </p:sp>
      <p:pic>
        <p:nvPicPr>
          <p:cNvPr id="66564" name="Picture 4" descr="32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657600"/>
            <a:ext cx="3219450" cy="2789238"/>
          </a:xfrm>
          <a:prstGeom prst="rect">
            <a:avLst/>
          </a:prstGeom>
          <a:noFill/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81000" y="3962400"/>
            <a:ext cx="4800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 electromagnetic</a:t>
            </a:r>
            <a:r>
              <a:rPr lang="en-CA" b="0" dirty="0">
                <a:solidFill>
                  <a:schemeClr val="accent2"/>
                </a:solidFill>
              </a:rPr>
              <a:t> force is mediated by photons.  These photons are unobservable and are termed </a:t>
            </a:r>
            <a:r>
              <a:rPr lang="en-CA" b="0" dirty="0">
                <a:solidFill>
                  <a:srgbClr val="FF3300"/>
                </a:solidFill>
              </a:rPr>
              <a:t>virtual </a:t>
            </a:r>
            <a:r>
              <a:rPr lang="en-CA" b="0" dirty="0">
                <a:solidFill>
                  <a:schemeClr val="accent2"/>
                </a:solidFill>
              </a:rPr>
              <a:t>photons to distinguish them from real ones.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Exchange Particles : the nature of force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305800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All four of the fundamental forces involve the continuous exchange of “virtual” particles</a:t>
            </a:r>
          </a:p>
          <a:p>
            <a:pPr>
              <a:spcBef>
                <a:spcPct val="50000"/>
              </a:spcBef>
            </a:pPr>
            <a:endParaRPr lang="en-US" sz="26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6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The creation of “virtual” particles is a breach of conservation of energy (as they are created from nothing) so they can only exist for a short period of time.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6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The maximum range of an exchange force is dictated by the Heisenberg  uncertainty principle.</a:t>
            </a: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  <a:endParaRPr lang="en-US" sz="2400" b="0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Implications of the Uncertainty Principle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4876800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Segoe UI"/>
                <a:ea typeface="Segoe UI"/>
                <a:cs typeface="Segoe UI"/>
              </a:rPr>
              <a:t>The </a:t>
            </a:r>
            <a:r>
              <a:rPr lang="en-US" sz="240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more massive the exchange particle, the shorter its life.  </a:t>
            </a:r>
            <a:r>
              <a:rPr lang="en-US" sz="2400" dirty="0" smtClean="0">
                <a:solidFill>
                  <a:srgbClr val="92D050"/>
                </a:solidFill>
                <a:latin typeface="+mn-lt"/>
              </a:rPr>
              <a:t>Why is the range of the strong and weak nuclear force very small compared to the infinite range of the electromagnetic and gravitational force?</a:t>
            </a: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  <a:endParaRPr lang="en-US" sz="240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spcBef>
                <a:spcPct val="50000"/>
              </a:spcBef>
            </a:pPr>
            <a:endParaRPr lang="en-US" sz="2400" b="0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876800" y="304800"/>
          <a:ext cx="3849329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2" name="Equation" r:id="rId3" imgW="736560" imgH="393480" progId="Equation.DSMT4">
                  <p:embed/>
                </p:oleObj>
              </mc:Choice>
              <mc:Fallback>
                <p:oleObj name="Equation" r:id="rId3" imgW="73656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04800"/>
                        <a:ext cx="3849329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762000"/>
            <a:ext cx="5257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HUP can be applied to the relationship between energy and time.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425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Here, the uncertainty principle implies </a:t>
            </a:r>
            <a:r>
              <a:rPr lang="en-US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that the life time of a virtual particle is inversely proportional to its mass (energy)</a:t>
            </a:r>
            <a:endParaRPr lang="en-US" dirty="0" smtClean="0">
              <a:solidFill>
                <a:srgbClr val="002060"/>
              </a:solidFill>
              <a:latin typeface="Segoe UI"/>
              <a:ea typeface="Segoe UI"/>
              <a:cs typeface="Segoe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305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The uncertainty in the energy of a virtual photon </a:t>
            </a:r>
            <a:br>
              <a:rPr lang="en-US" sz="2400" dirty="0" smtClean="0"/>
            </a:br>
            <a:r>
              <a:rPr lang="en-US" sz="2400" dirty="0" smtClean="0"/>
              <a:t>is 7.1 × 10</a:t>
            </a:r>
            <a:r>
              <a:rPr lang="en-US" sz="2400" baseline="30000" dirty="0" smtClean="0"/>
              <a:t>-19</a:t>
            </a:r>
            <a:r>
              <a:rPr lang="en-US" sz="2400" dirty="0" smtClean="0"/>
              <a:t> J.  Determine the uncertainty in the time for the electromagnetic interaction between two electrons exchanging the virtual photon.</a:t>
            </a: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</a:p>
          <a:p>
            <a:pPr>
              <a:spcBef>
                <a:spcPct val="50000"/>
              </a:spcBef>
            </a:pPr>
            <a:endParaRPr lang="en-US" sz="2400" b="0" dirty="0" smtClean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81000" y="5181600"/>
          <a:ext cx="8437562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4" name="Equation" r:id="rId3" imgW="2590560" imgH="444240" progId="Equation.DSMT4">
                  <p:embed/>
                </p:oleObj>
              </mc:Choice>
              <mc:Fallback>
                <p:oleObj name="Equation" r:id="rId3" imgW="2590560" imgH="4442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181600"/>
                        <a:ext cx="8437562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32_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057400"/>
            <a:ext cx="3219450" cy="2789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Elementary Particle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305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A particle with no internal structure.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19377" b="14739"/>
          <a:stretch>
            <a:fillRect/>
          </a:stretch>
        </p:blipFill>
        <p:spPr bwMode="auto">
          <a:xfrm>
            <a:off x="914400" y="1493949"/>
            <a:ext cx="7467600" cy="536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2286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FEYNMAN DIAGRAMS</a:t>
            </a:r>
          </a:p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Exchange forces are often pictured with Feynman diagrams. </a:t>
            </a:r>
            <a:endParaRPr lang="en-US" sz="2400" b="0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821852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0" y="551917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At each vertex in a Feynman diagram, conservation laws such as charge, lepton number and baryon number must be obeyed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Different lines are drawn for different particles.  There are some variations in the conventions that are applied.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96610" name="Picture 2" descr="http://hyperphysics.phy-astr.gsu.edu/hbase/particles/imgpar/feynm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20" y="784830"/>
            <a:ext cx="6855375" cy="517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1" name="Picture 1"/>
          <p:cNvPicPr>
            <a:picLocks noChangeAspect="1" noChangeArrowheads="1"/>
          </p:cNvPicPr>
          <p:nvPr/>
        </p:nvPicPr>
        <p:blipFill>
          <a:blip r:embed="rId2"/>
          <a:srcRect l="22500" t="26000" r="23750" b="15000"/>
          <a:stretch>
            <a:fillRect/>
          </a:stretch>
        </p:blipFill>
        <p:spPr bwMode="auto">
          <a:xfrm>
            <a:off x="0" y="-1"/>
            <a:ext cx="9144000" cy="627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Practice :  Draw Feynman diagrams to illustrate the following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a) an electron absorbing a photon of energy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b) a positron (anti-electron) emitting a photon of energy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c) an electron-positron pair annihilation to form a photon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d) Formation of an electron and positron from a photon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b="55088"/>
          <a:stretch>
            <a:fillRect/>
          </a:stretch>
        </p:blipFill>
        <p:spPr bwMode="auto">
          <a:xfrm>
            <a:off x="228600" y="6096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b="55088"/>
          <a:stretch>
            <a:fillRect/>
          </a:stretch>
        </p:blipFill>
        <p:spPr bwMode="auto">
          <a:xfrm>
            <a:off x="228600" y="6096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7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752600"/>
            <a:ext cx="3098909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971800"/>
            <a:ext cx="1809750" cy="54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4724400"/>
            <a:ext cx="701309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t="45848"/>
          <a:stretch>
            <a:fillRect/>
          </a:stretch>
        </p:blipFill>
        <p:spPr bwMode="auto">
          <a:xfrm>
            <a:off x="0" y="6096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t="45848"/>
          <a:stretch>
            <a:fillRect/>
          </a:stretch>
        </p:blipFill>
        <p:spPr bwMode="auto">
          <a:xfrm>
            <a:off x="0" y="6096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343400"/>
            <a:ext cx="8099166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638800"/>
            <a:ext cx="8077200" cy="9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382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imSun" pitchFamily="2" charset="-122"/>
                <a:cs typeface="Segoe UI" pitchFamily="34" charset="0"/>
              </a:rPr>
              <a:t>Review Problem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382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8547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599" y="4038600"/>
            <a:ext cx="417679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Three types of elementary particles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219200"/>
            <a:ext cx="83058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Quarks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Leptons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Exchange Particles (Gauge Bosons)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 </a:t>
            </a:r>
            <a:r>
              <a:rPr lang="en-US" b="0" dirty="0">
                <a:solidFill>
                  <a:schemeClr val="accent2"/>
                </a:solidFill>
              </a:rPr>
              <a:t>“colorless” property of bound quarks is called confinement.  </a:t>
            </a: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Only combinations of color-neutral (add to white) quarks have been found.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Baryons  </a:t>
            </a:r>
            <a:r>
              <a:rPr lang="en-US" b="0" dirty="0" smtClean="0">
                <a:solidFill>
                  <a:srgbClr val="C00000"/>
                </a:solidFill>
              </a:rPr>
              <a:t>R</a:t>
            </a:r>
            <a:r>
              <a:rPr lang="en-US" b="0" dirty="0" smtClean="0">
                <a:solidFill>
                  <a:schemeClr val="accent2"/>
                </a:solidFill>
              </a:rPr>
              <a:t> + </a:t>
            </a:r>
            <a:r>
              <a:rPr lang="en-US" b="0" dirty="0" smtClean="0">
                <a:solidFill>
                  <a:srgbClr val="00B050"/>
                </a:solidFill>
              </a:rPr>
              <a:t>G</a:t>
            </a:r>
            <a:r>
              <a:rPr lang="en-US" b="0" dirty="0" smtClean="0">
                <a:solidFill>
                  <a:schemeClr val="accent2"/>
                </a:solidFill>
              </a:rPr>
              <a:t> + B = white</a:t>
            </a:r>
          </a:p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Mesons color + anti-color = white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The combination though must always be color neutral (white or colorless).  This is why particles consisting of 4 quarks have never been found.</a:t>
            </a: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.</a:t>
            </a:r>
            <a:endParaRPr lang="en-US" b="0" dirty="0">
              <a:solidFill>
                <a:schemeClr val="accent2"/>
              </a:solidFill>
            </a:endParaRPr>
          </a:p>
        </p:txBody>
      </p:sp>
      <p:graphicFrame>
        <p:nvGraphicFramePr>
          <p:cNvPr id="195585" name="Object 1"/>
          <p:cNvGraphicFramePr>
            <a:graphicFrameLocks noChangeAspect="1"/>
          </p:cNvGraphicFramePr>
          <p:nvPr/>
        </p:nvGraphicFramePr>
        <p:xfrm>
          <a:off x="3429000" y="4114800"/>
          <a:ext cx="245558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3" r:id="rId3" imgW="3828571" imgH="5934903" progId="">
                  <p:embed/>
                </p:oleObj>
              </mc:Choice>
              <mc:Fallback>
                <p:oleObj r:id="rId3" imgW="3828571" imgH="5934903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69977"/>
                      <a:stretch>
                        <a:fillRect/>
                      </a:stretch>
                    </p:blipFill>
                    <p:spPr bwMode="auto">
                      <a:xfrm>
                        <a:off x="3429000" y="4114800"/>
                        <a:ext cx="245558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990600"/>
            <a:ext cx="5029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Depends on number of strange (-1) and anti-strange (+1) quarks in a composite particle.</a:t>
            </a:r>
          </a:p>
          <a:p>
            <a:endParaRPr lang="en-US" b="0" dirty="0" smtClean="0">
              <a:solidFill>
                <a:schemeClr val="accent2"/>
              </a:solidFill>
            </a:endParaRPr>
          </a:p>
          <a:p>
            <a:endParaRPr lang="en-US" b="0" dirty="0" smtClean="0">
              <a:solidFill>
                <a:schemeClr val="accent2"/>
              </a:solidFill>
            </a:endParaRPr>
          </a:p>
          <a:p>
            <a:r>
              <a:rPr lang="en-US" b="0" dirty="0" smtClean="0">
                <a:solidFill>
                  <a:schemeClr val="accent2"/>
                </a:solidFill>
              </a:rPr>
              <a:t>Only conserved in interactions involving gluons and photons.</a:t>
            </a:r>
          </a:p>
          <a:p>
            <a:endParaRPr lang="en-US" b="0" dirty="0" smtClean="0">
              <a:solidFill>
                <a:schemeClr val="accent2"/>
              </a:solidFill>
            </a:endParaRPr>
          </a:p>
          <a:p>
            <a:pPr algn="ctr"/>
            <a:r>
              <a:rPr lang="en-US" b="0" dirty="0" smtClean="0">
                <a:solidFill>
                  <a:schemeClr val="accent2"/>
                </a:solidFill>
              </a:rPr>
              <a:t>(not the WEAK force)</a:t>
            </a:r>
          </a:p>
          <a:p>
            <a:r>
              <a:rPr lang="en-US" b="0" dirty="0" smtClean="0">
                <a:solidFill>
                  <a:schemeClr val="accent2"/>
                </a:solidFill>
              </a:rPr>
              <a:t>      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Strangeness – yet another quantum number</a:t>
            </a:r>
            <a:endParaRPr lang="en-US" dirty="0"/>
          </a:p>
        </p:txBody>
      </p:sp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609600"/>
            <a:ext cx="381000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Interactions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229600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</a:t>
            </a:r>
            <a:r>
              <a:rPr lang="en-CA" b="0" dirty="0">
                <a:solidFill>
                  <a:schemeClr val="accent2"/>
                </a:solidFill>
              </a:rPr>
              <a:t>of mass-energy.  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</a:t>
            </a:r>
            <a:r>
              <a:rPr lang="en-CA" b="0" dirty="0">
                <a:solidFill>
                  <a:schemeClr val="accent2"/>
                </a:solidFill>
              </a:rPr>
              <a:t>of baryon and lepton </a:t>
            </a:r>
            <a:r>
              <a:rPr lang="en-CA" b="0" dirty="0" smtClean="0">
                <a:solidFill>
                  <a:schemeClr val="accent2"/>
                </a:solidFill>
              </a:rPr>
              <a:t>numbers.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of electrical charge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Conservation of spin.</a:t>
            </a: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Conservation of Strangeness, Charm, </a:t>
            </a:r>
            <a:r>
              <a:rPr lang="en-US" b="0" dirty="0" err="1" smtClean="0">
                <a:solidFill>
                  <a:schemeClr val="accent2"/>
                </a:solidFill>
              </a:rPr>
              <a:t>Bottomness</a:t>
            </a:r>
            <a:r>
              <a:rPr lang="en-US" b="0" dirty="0" smtClean="0">
                <a:solidFill>
                  <a:schemeClr val="accent2"/>
                </a:solidFill>
              </a:rPr>
              <a:t>, </a:t>
            </a:r>
            <a:r>
              <a:rPr lang="en-US" b="0" dirty="0" err="1" smtClean="0">
                <a:solidFill>
                  <a:schemeClr val="accent2"/>
                </a:solidFill>
              </a:rPr>
              <a:t>topness</a:t>
            </a:r>
            <a:r>
              <a:rPr lang="en-US" b="0" dirty="0" smtClean="0">
                <a:solidFill>
                  <a:schemeClr val="accent2"/>
                </a:solidFill>
              </a:rPr>
              <a:t> – (not conserved in weak </a:t>
            </a:r>
            <a:r>
              <a:rPr lang="en-US" b="0" dirty="0" err="1" smtClean="0">
                <a:solidFill>
                  <a:schemeClr val="accent2"/>
                </a:solidFill>
              </a:rPr>
              <a:t>interractions</a:t>
            </a:r>
            <a:r>
              <a:rPr lang="en-US" b="0" dirty="0" smtClean="0">
                <a:solidFill>
                  <a:schemeClr val="accent2"/>
                </a:solidFill>
              </a:rPr>
              <a:t>)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Interactions and Other Processes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1600200" y="36576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udd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600200" y="12954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solidFill>
                  <a:schemeClr val="accent2"/>
                </a:solidFill>
              </a:rPr>
              <a:t>uud</a:t>
            </a:r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 flipV="1">
            <a:off x="2286000" y="2895600"/>
            <a:ext cx="8382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 flipH="1" flipV="1">
            <a:off x="2438400" y="1828800"/>
            <a:ext cx="6858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6" name="Line 8"/>
          <p:cNvSpPr>
            <a:spLocks noChangeShapeType="1"/>
          </p:cNvSpPr>
          <p:nvPr/>
        </p:nvSpPr>
        <p:spPr bwMode="auto">
          <a:xfrm>
            <a:off x="3200400" y="2895600"/>
            <a:ext cx="1371600" cy="0"/>
          </a:xfrm>
          <a:prstGeom prst="lin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3657600" y="23622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>
                <a:solidFill>
                  <a:schemeClr val="accent2"/>
                </a:solidFill>
              </a:rPr>
              <a:t>w </a:t>
            </a:r>
            <a:r>
              <a:rPr lang="en-CA" b="0" baseline="30000">
                <a:solidFill>
                  <a:schemeClr val="accent2"/>
                </a:solidFill>
              </a:rPr>
              <a:t>-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5410200" y="2438400"/>
            <a:ext cx="3733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>
                <a:solidFill>
                  <a:schemeClr val="accent2"/>
                </a:solidFill>
              </a:rPr>
              <a:t>Arrows pointing down in a Feynman diagram indicate anti-particles, NOT direction.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83979" name="Line 11"/>
          <p:cNvSpPr>
            <a:spLocks noChangeShapeType="1"/>
          </p:cNvSpPr>
          <p:nvPr/>
        </p:nvSpPr>
        <p:spPr bwMode="auto">
          <a:xfrm flipV="1">
            <a:off x="4572000" y="1219200"/>
            <a:ext cx="762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3984" name="Group 16"/>
          <p:cNvGrpSpPr>
            <a:grpSpLocks/>
          </p:cNvGrpSpPr>
          <p:nvPr/>
        </p:nvGrpSpPr>
        <p:grpSpPr bwMode="auto">
          <a:xfrm>
            <a:off x="4572000" y="1981200"/>
            <a:ext cx="1295400" cy="838200"/>
            <a:chOff x="3456" y="1296"/>
            <a:chExt cx="816" cy="528"/>
          </a:xfrm>
        </p:grpSpPr>
        <p:sp>
          <p:nvSpPr>
            <p:cNvPr id="83981" name="Line 13"/>
            <p:cNvSpPr>
              <a:spLocks noChangeShapeType="1"/>
            </p:cNvSpPr>
            <p:nvPr/>
          </p:nvSpPr>
          <p:spPr bwMode="auto">
            <a:xfrm flipH="1">
              <a:off x="3600" y="1488"/>
              <a:ext cx="384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3" name="Line 15"/>
            <p:cNvSpPr>
              <a:spLocks noChangeShapeType="1"/>
            </p:cNvSpPr>
            <p:nvPr/>
          </p:nvSpPr>
          <p:spPr bwMode="auto">
            <a:xfrm flipH="1">
              <a:off x="3456" y="1296"/>
              <a:ext cx="81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5105400" y="762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0">
                <a:solidFill>
                  <a:schemeClr val="accent2"/>
                </a:solidFill>
              </a:rPr>
              <a:t>e </a:t>
            </a:r>
            <a:r>
              <a:rPr lang="en-CA" b="0" baseline="30000">
                <a:solidFill>
                  <a:schemeClr val="accent2"/>
                </a:solidFill>
              </a:rPr>
              <a:t>-</a:t>
            </a:r>
            <a:endParaRPr lang="en-US" b="0">
              <a:solidFill>
                <a:schemeClr val="accent2"/>
              </a:solidFill>
            </a:endParaRPr>
          </a:p>
        </p:txBody>
      </p:sp>
      <p:graphicFrame>
        <p:nvGraphicFramePr>
          <p:cNvPr id="83987" name="Object 19"/>
          <p:cNvGraphicFramePr>
            <a:graphicFrameLocks noChangeAspect="1"/>
          </p:cNvGraphicFramePr>
          <p:nvPr/>
        </p:nvGraphicFramePr>
        <p:xfrm>
          <a:off x="5943600" y="1600200"/>
          <a:ext cx="4381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5" name="Equation" r:id="rId3" imgW="139680" imgH="164880" progId="Equation.DSMT4">
                  <p:embed/>
                </p:oleObj>
              </mc:Choice>
              <mc:Fallback>
                <p:oleObj name="Equation" r:id="rId3" imgW="139680" imgH="16488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600200"/>
                        <a:ext cx="4381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381000" y="4800600"/>
            <a:ext cx="7315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The </a:t>
            </a:r>
            <a:r>
              <a:rPr lang="en-CA" b="0" dirty="0">
                <a:solidFill>
                  <a:schemeClr val="accent2"/>
                </a:solidFill>
              </a:rPr>
              <a:t>electron and anti-neutrino lepton numbers are + 1 and -1 so lepton number is conserved, as is electrical charge.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" y="1062038"/>
            <a:ext cx="84391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" y="1062038"/>
            <a:ext cx="84391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438400"/>
            <a:ext cx="5572125" cy="20288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01000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01000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267200"/>
            <a:ext cx="5048250" cy="1714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5825"/>
            <a:ext cx="9563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5825"/>
            <a:ext cx="9563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3"/>
          <a:srcRect b="50000"/>
          <a:stretch>
            <a:fillRect/>
          </a:stretch>
        </p:blipFill>
        <p:spPr bwMode="auto">
          <a:xfrm>
            <a:off x="381000" y="5257800"/>
            <a:ext cx="855345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228600"/>
            <a:ext cx="2133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 that feel strong force</a:t>
            </a: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 that do not feel strong force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19377" r="28572" b="46228"/>
          <a:stretch>
            <a:fillRect/>
          </a:stretch>
        </p:blipFill>
        <p:spPr bwMode="auto">
          <a:xfrm>
            <a:off x="2100974" y="228600"/>
            <a:ext cx="391882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l="71429" t="19377" b="14739"/>
          <a:stretch>
            <a:fillRect/>
          </a:stretch>
        </p:blipFill>
        <p:spPr bwMode="auto">
          <a:xfrm>
            <a:off x="7162800" y="1219200"/>
            <a:ext cx="1143000" cy="287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324600" y="3048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Gauge Bosons</a:t>
            </a:r>
            <a:endParaRPr lang="en-US" b="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2743994" y="3428206"/>
            <a:ext cx="68580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 t="52498" r="28572" b="14739"/>
          <a:stretch>
            <a:fillRect/>
          </a:stretch>
        </p:blipFill>
        <p:spPr bwMode="auto">
          <a:xfrm>
            <a:off x="2177174" y="4191000"/>
            <a:ext cx="3918826" cy="195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304800" y="2743200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FERMIONS – spin ½ and follow Pauli exclusion principle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24600" y="4343400"/>
            <a:ext cx="2667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DO NOT follow Pauli exclusion principle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62583" y="5633829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graviton</a:t>
            </a:r>
          </a:p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(undetected) 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1571625"/>
            <a:ext cx="90678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1571624"/>
            <a:ext cx="90678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3"/>
          <a:srcRect l="11581" t="53846" r="29621"/>
          <a:stretch>
            <a:fillRect/>
          </a:stretch>
        </p:blipFill>
        <p:spPr bwMode="auto">
          <a:xfrm>
            <a:off x="1295400" y="2286000"/>
            <a:ext cx="50292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88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191000"/>
            <a:ext cx="4914900" cy="1914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95425"/>
            <a:ext cx="95631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5631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971800"/>
            <a:ext cx="7448550" cy="134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5257800"/>
            <a:ext cx="7353300" cy="103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 bwMode="auto">
          <a:xfrm rot="5400000">
            <a:off x="3200400" y="3429000"/>
            <a:ext cx="6858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0" y="4191000"/>
            <a:ext cx="9144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1295400" y="0"/>
            <a:ext cx="3214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Elementary Particles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0"/>
            <a:ext cx="1904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Composite Particles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371600"/>
            <a:ext cx="553998" cy="156228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400" dirty="0" smtClean="0"/>
              <a:t>Obey PEP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953000"/>
            <a:ext cx="923330" cy="166493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 smtClean="0"/>
              <a:t>Do Not Obey PEP</a:t>
            </a:r>
            <a:endParaRPr lang="en-US" sz="2400" dirty="0"/>
          </a:p>
        </p:txBody>
      </p:sp>
      <p:pic>
        <p:nvPicPr>
          <p:cNvPr id="10" name="Picture 9" descr="http://upload.wikimedia.org/wikipedia/commons/thumb/0/00/Standard_Model_of_Elementary_Particles.svg/1000px-Standard_Model_of_Elementary_Particles.svg.png"/>
          <p:cNvPicPr>
            <a:picLocks noChangeAspect="1" noChangeArrowheads="1"/>
          </p:cNvPicPr>
          <p:nvPr/>
        </p:nvPicPr>
        <p:blipFill>
          <a:blip r:embed="rId2"/>
          <a:srcRect l="10714" t="55896" r="27381"/>
          <a:stretch>
            <a:fillRect/>
          </a:stretch>
        </p:blipFill>
        <p:spPr bwMode="auto">
          <a:xfrm>
            <a:off x="838200" y="533400"/>
            <a:ext cx="2466510" cy="1759001"/>
          </a:xfrm>
          <a:prstGeom prst="rect">
            <a:avLst/>
          </a:prstGeom>
          <a:noFill/>
        </p:spPr>
      </p:pic>
      <p:pic>
        <p:nvPicPr>
          <p:cNvPr id="11" name="Picture 2" descr="http://upload.wikimedia.org/wikipedia/commons/thumb/0/00/Standard_Model_of_Elementary_Particles.svg/1000px-Standard_Model_of_Elementary_Particles.svg.png"/>
          <p:cNvPicPr>
            <a:picLocks noChangeAspect="1" noChangeArrowheads="1"/>
          </p:cNvPicPr>
          <p:nvPr/>
        </p:nvPicPr>
        <p:blipFill>
          <a:blip r:embed="rId2"/>
          <a:srcRect l="4762" t="14271" r="28571" b="44104"/>
          <a:stretch>
            <a:fillRect/>
          </a:stretch>
        </p:blipFill>
        <p:spPr bwMode="auto">
          <a:xfrm>
            <a:off x="685800" y="2438400"/>
            <a:ext cx="2590800" cy="16192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239000" y="3962400"/>
            <a:ext cx="143340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Hadrons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5600" y="167640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</a:rPr>
              <a:t>Baryons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457200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</a:rPr>
              <a:t>Mesons</a:t>
            </a:r>
            <a:endParaRPr lang="en-US" sz="2400" dirty="0">
              <a:solidFill>
                <a:srgbClr val="92D050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819400"/>
            <a:ext cx="193340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5943600"/>
            <a:ext cx="217409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5"/>
          <a:srcRect l="5797"/>
          <a:stretch>
            <a:fillRect/>
          </a:stretch>
        </p:blipFill>
        <p:spPr bwMode="auto">
          <a:xfrm>
            <a:off x="1219200" y="4876800"/>
            <a:ext cx="9286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4343400"/>
            <a:ext cx="846773" cy="187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2362200" y="4343400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Gauge Bosons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1197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97630" y="4953000"/>
            <a:ext cx="826770" cy="94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1295400" y="601980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0" y="594360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Strong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6324600"/>
            <a:ext cx="84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Weak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81199" y="5033665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graviton</a:t>
            </a:r>
          </a:p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(undetected) 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Higgs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9000" y="685800"/>
            <a:ext cx="2787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 not feel strong force</a:t>
            </a: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Lepton # = 1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(anti leptons = -1)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9000" y="2667000"/>
            <a:ext cx="2230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Feel strong force</a:t>
            </a: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Baryon # = 1/3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(anti quarks = -1/3)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3352800" y="3124200"/>
            <a:ext cx="2514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867400" y="3124200"/>
            <a:ext cx="137160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705600" y="2133600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Baryon # = 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705600" y="8382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 combinations = white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FERMIONS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2296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Two types of fundamental particles are classified as FERMIONS (they follow Pauli’s exclusion principle and have ½ spin numbers)</a:t>
            </a:r>
          </a:p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chemeClr val="accent2"/>
                </a:solidFill>
              </a:rPr>
              <a:t>Present </a:t>
            </a:r>
            <a:r>
              <a:rPr lang="en-US" b="0" dirty="0">
                <a:solidFill>
                  <a:schemeClr val="accent2"/>
                </a:solidFill>
              </a:rPr>
              <a:t>theory states that these particles cannot be broken down into even “smaller” particles.</a:t>
            </a:r>
          </a:p>
          <a:p>
            <a:pPr>
              <a:spcBef>
                <a:spcPct val="50000"/>
              </a:spcBef>
            </a:pPr>
            <a:r>
              <a:rPr lang="en-CA" b="0" dirty="0" smtClean="0">
                <a:solidFill>
                  <a:schemeClr val="accent2"/>
                </a:solidFill>
              </a:rPr>
              <a:t>These two </a:t>
            </a:r>
            <a:r>
              <a:rPr lang="en-CA" b="0" dirty="0">
                <a:solidFill>
                  <a:schemeClr val="accent2"/>
                </a:solidFill>
              </a:rPr>
              <a:t>classes of fundamental particles are.</a:t>
            </a: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chemeClr val="accent2"/>
                </a:solidFill>
              </a:rPr>
              <a:t>		</a:t>
            </a:r>
            <a:r>
              <a:rPr lang="en-CA" b="0" dirty="0" smtClean="0">
                <a:solidFill>
                  <a:schemeClr val="accent2"/>
                </a:solidFill>
              </a:rPr>
              <a:t>Leptons – do not feel the strong force</a:t>
            </a:r>
            <a:endParaRPr lang="en-CA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chemeClr val="accent2"/>
                </a:solidFill>
              </a:rPr>
              <a:t>		</a:t>
            </a:r>
            <a:r>
              <a:rPr lang="en-CA" b="0" dirty="0" smtClean="0">
                <a:solidFill>
                  <a:schemeClr val="accent2"/>
                </a:solidFill>
              </a:rPr>
              <a:t>Quarks – feel the strong force</a:t>
            </a:r>
            <a:endParaRPr lang="en-US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Leptons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81000" y="685800"/>
            <a:ext cx="82296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There are six types of lepton and each has an antiparticle </a:t>
            </a:r>
            <a:r>
              <a:rPr lang="en-US" b="0" dirty="0" smtClean="0">
                <a:solidFill>
                  <a:schemeClr val="accent2"/>
                </a:solidFill>
              </a:rPr>
              <a:t>(opposite charge).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u="sng" dirty="0" smtClean="0">
                <a:solidFill>
                  <a:schemeClr val="accent2"/>
                </a:solidFill>
              </a:rPr>
              <a:t>Family	    </a:t>
            </a:r>
            <a:r>
              <a:rPr lang="en-CA" b="0" u="sng" dirty="0">
                <a:solidFill>
                  <a:schemeClr val="accent2"/>
                </a:solidFill>
              </a:rPr>
              <a:t>-1 charge	zero charge</a:t>
            </a:r>
            <a:endParaRPr lang="en-US" b="0" u="sng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1	electron (e) 	electron-neutrino (</a:t>
            </a:r>
            <a:r>
              <a:rPr lang="en-CA" b="0" dirty="0" err="1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b="0" baseline="-25000" dirty="0" err="1">
                <a:solidFill>
                  <a:srgbClr val="FF3300"/>
                </a:solidFill>
                <a:cs typeface="Arial" charset="0"/>
              </a:rPr>
              <a:t>e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  <a:cs typeface="Arial" charset="0"/>
              </a:rPr>
              <a:t>	2	  </a:t>
            </a:r>
            <a:r>
              <a:rPr lang="en-CA" b="0" dirty="0" err="1">
                <a:solidFill>
                  <a:srgbClr val="FF3300"/>
                </a:solidFill>
                <a:cs typeface="Arial" charset="0"/>
              </a:rPr>
              <a:t>muon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 (</a:t>
            </a:r>
            <a:r>
              <a:rPr lang="en-CA" b="0" dirty="0">
                <a:solidFill>
                  <a:srgbClr val="FF3300"/>
                </a:solidFill>
                <a:latin typeface="Symbol" pitchFamily="18" charset="2"/>
                <a:cs typeface="Arial" charset="0"/>
              </a:rPr>
              <a:t>m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)  		</a:t>
            </a:r>
            <a:r>
              <a:rPr lang="en-CA" b="0" dirty="0" err="1">
                <a:solidFill>
                  <a:srgbClr val="FF3300"/>
                </a:solidFill>
                <a:cs typeface="Arial" charset="0"/>
              </a:rPr>
              <a:t>muon</a:t>
            </a:r>
            <a:r>
              <a:rPr lang="en-CA" b="0" dirty="0">
                <a:solidFill>
                  <a:srgbClr val="FF3300"/>
                </a:solidFill>
                <a:cs typeface="Arial" charset="0"/>
              </a:rPr>
              <a:t>-neutrino (</a:t>
            </a:r>
            <a:r>
              <a:rPr lang="en-CA" b="0" dirty="0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b="0" baseline="-25000" dirty="0">
                <a:solidFill>
                  <a:srgbClr val="FF3300"/>
                </a:solidFill>
                <a:latin typeface="Symbol" pitchFamily="18" charset="2"/>
              </a:rPr>
              <a:t>m</a:t>
            </a:r>
            <a:r>
              <a:rPr lang="en-CA" b="0" dirty="0">
                <a:solidFill>
                  <a:srgbClr val="FF3300"/>
                </a:solidFill>
              </a:rPr>
              <a:t>)</a:t>
            </a:r>
            <a:endParaRPr lang="en-CA" b="0" baseline="-25000" dirty="0">
              <a:solidFill>
                <a:srgbClr val="FF3300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3	   tau (</a:t>
            </a:r>
            <a:r>
              <a:rPr lang="en-CA" b="0" dirty="0">
                <a:solidFill>
                  <a:srgbClr val="FF3300"/>
                </a:solidFill>
                <a:latin typeface="Symbol" pitchFamily="18" charset="2"/>
              </a:rPr>
              <a:t>t</a:t>
            </a:r>
            <a:r>
              <a:rPr lang="en-CA" b="0" dirty="0">
                <a:solidFill>
                  <a:srgbClr val="FF3300"/>
                </a:solidFill>
              </a:rPr>
              <a:t>)  		tau-neutrino (</a:t>
            </a:r>
            <a:r>
              <a:rPr lang="en-CA" b="0" dirty="0" err="1">
                <a:solidFill>
                  <a:srgbClr val="FF3300"/>
                </a:solidFill>
                <a:latin typeface="Symbol" pitchFamily="18" charset="2"/>
              </a:rPr>
              <a:t>u</a:t>
            </a:r>
            <a:r>
              <a:rPr lang="en-CA" b="0" baseline="-25000" dirty="0" err="1">
                <a:solidFill>
                  <a:srgbClr val="FF3300"/>
                </a:solidFill>
                <a:latin typeface="Symbol" pitchFamily="18" charset="2"/>
              </a:rPr>
              <a:t>t</a:t>
            </a:r>
            <a:r>
              <a:rPr lang="en-CA" b="0" dirty="0">
                <a:solidFill>
                  <a:srgbClr val="FF33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Family is ordered by increasing mass.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Each </a:t>
            </a:r>
            <a:r>
              <a:rPr lang="en-CA" sz="2400" b="0" dirty="0">
                <a:solidFill>
                  <a:schemeClr val="accent2"/>
                </a:solidFill>
              </a:rPr>
              <a:t>lepton has a designated lepton number of +1.  The antiparticles of each lepton are -1.  For any interaction, the sum of all the lepton numbers must remain constant.  This is the lepton number conservation law</a:t>
            </a:r>
            <a:r>
              <a:rPr lang="en-CA" b="0" dirty="0">
                <a:solidFill>
                  <a:schemeClr val="accent2"/>
                </a:solidFill>
              </a:rPr>
              <a:t>.</a:t>
            </a:r>
            <a:endParaRPr lang="el-GR" b="0" dirty="0">
              <a:solidFill>
                <a:schemeClr val="accent2"/>
              </a:solidFill>
            </a:endParaRP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4495800" y="17526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2286000" y="17526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Quarks</a:t>
            </a:r>
            <a:r>
              <a:rPr lang="en-US" b="0" dirty="0">
                <a:solidFill>
                  <a:srgbClr val="002060"/>
                </a:solidFill>
              </a:rPr>
              <a:t> (isolated quarks have never been detected)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81000" y="685800"/>
            <a:ext cx="8229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chemeClr val="accent2"/>
                </a:solidFill>
              </a:rPr>
              <a:t>There are six types of quarks and consequently six types of anti-quarks (with opposite charge).</a:t>
            </a:r>
          </a:p>
          <a:p>
            <a:pPr>
              <a:spcBef>
                <a:spcPct val="50000"/>
              </a:spcBef>
            </a:pPr>
            <a:r>
              <a:rPr lang="en-CA" b="0" u="sng" dirty="0" smtClean="0">
                <a:solidFill>
                  <a:schemeClr val="accent2"/>
                </a:solidFill>
              </a:rPr>
              <a:t>Family      	 </a:t>
            </a:r>
            <a:r>
              <a:rPr lang="en-CA" b="0" u="sng" dirty="0">
                <a:solidFill>
                  <a:schemeClr val="accent2"/>
                </a:solidFill>
              </a:rPr>
              <a:t>	+2/3 charge	-1/3 charge</a:t>
            </a:r>
            <a:endParaRPr lang="en-US" b="0" u="sng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1		up (u) 		down (d)</a:t>
            </a:r>
            <a:endParaRPr lang="en-CA" b="0" dirty="0">
              <a:solidFill>
                <a:srgbClr val="FF3300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  <a:cs typeface="Arial" charset="0"/>
              </a:rPr>
              <a:t>	2		charm (c) 		strange (s)</a:t>
            </a:r>
            <a:endParaRPr lang="en-CA" b="0" baseline="-25000" dirty="0">
              <a:solidFill>
                <a:srgbClr val="FF3300"/>
              </a:solidFill>
            </a:endParaRPr>
          </a:p>
          <a:p>
            <a:pPr>
              <a:spcBef>
                <a:spcPct val="50000"/>
              </a:spcBef>
            </a:pPr>
            <a:r>
              <a:rPr lang="en-CA" b="0" dirty="0">
                <a:solidFill>
                  <a:srgbClr val="FF3300"/>
                </a:solidFill>
              </a:rPr>
              <a:t>	3		top (t)		bottom (b)</a:t>
            </a:r>
          </a:p>
          <a:p>
            <a:pPr>
              <a:spcBef>
                <a:spcPct val="50000"/>
              </a:spcBef>
            </a:pPr>
            <a:endParaRPr lang="en-CA" sz="2400" b="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Quarks </a:t>
            </a:r>
            <a:r>
              <a:rPr lang="en-CA" sz="2400" b="0" dirty="0">
                <a:solidFill>
                  <a:schemeClr val="accent2"/>
                </a:solidFill>
              </a:rPr>
              <a:t>and anti-quarks combine to </a:t>
            </a:r>
            <a:r>
              <a:rPr lang="en-CA" sz="2400" b="0" dirty="0" smtClean="0">
                <a:solidFill>
                  <a:schemeClr val="accent2"/>
                </a:solidFill>
              </a:rPr>
              <a:t>form composite particles called HADRONS:  </a:t>
            </a:r>
            <a:r>
              <a:rPr lang="en-CA" sz="2400" b="0" dirty="0">
                <a:solidFill>
                  <a:schemeClr val="accent2"/>
                </a:solidFill>
              </a:rPr>
              <a:t>two </a:t>
            </a:r>
            <a:r>
              <a:rPr lang="en-CA" sz="2400" b="0" dirty="0" smtClean="0">
                <a:solidFill>
                  <a:schemeClr val="accent2"/>
                </a:solidFill>
              </a:rPr>
              <a:t>families </a:t>
            </a:r>
            <a:r>
              <a:rPr lang="en-CA" sz="2400" b="0" dirty="0">
                <a:solidFill>
                  <a:schemeClr val="accent2"/>
                </a:solidFill>
              </a:rPr>
              <a:t>of </a:t>
            </a:r>
            <a:r>
              <a:rPr lang="en-CA" sz="2400" b="0" dirty="0" smtClean="0">
                <a:solidFill>
                  <a:schemeClr val="accent2"/>
                </a:solidFill>
              </a:rPr>
              <a:t>hadrons</a:t>
            </a:r>
            <a:endParaRPr lang="en-CA" sz="2400" b="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CA" sz="2400" b="0" dirty="0">
                <a:solidFill>
                  <a:schemeClr val="accent2"/>
                </a:solidFill>
              </a:rPr>
              <a:t>3 quarks = baryon (ex. protons and neutrons)</a:t>
            </a:r>
          </a:p>
          <a:p>
            <a:pPr>
              <a:spcBef>
                <a:spcPct val="50000"/>
              </a:spcBef>
            </a:pPr>
            <a:r>
              <a:rPr lang="en-CA" sz="2400" b="0" dirty="0" smtClean="0">
                <a:solidFill>
                  <a:schemeClr val="accent2"/>
                </a:solidFill>
              </a:rPr>
              <a:t>quark and anti-quark </a:t>
            </a:r>
            <a:r>
              <a:rPr lang="en-CA" sz="2400" b="0" dirty="0">
                <a:solidFill>
                  <a:schemeClr val="accent2"/>
                </a:solidFill>
              </a:rPr>
              <a:t>= meson (ex. </a:t>
            </a:r>
            <a:r>
              <a:rPr lang="en-CA" sz="2400" b="0" dirty="0" err="1">
                <a:solidFill>
                  <a:schemeClr val="accent2"/>
                </a:solidFill>
              </a:rPr>
              <a:t>pions</a:t>
            </a:r>
            <a:r>
              <a:rPr lang="en-CA" sz="2400" b="0" dirty="0">
                <a:solidFill>
                  <a:schemeClr val="accent2"/>
                </a:solidFill>
              </a:rPr>
              <a:t>)</a:t>
            </a:r>
            <a:endParaRPr lang="el-GR" sz="2400" b="0" dirty="0">
              <a:solidFill>
                <a:schemeClr val="accent2"/>
              </a:solidFill>
            </a:endParaRPr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5410200" y="18288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2514600" y="1828800"/>
            <a:ext cx="0" cy="2438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4495800" cy="63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486400" y="533400"/>
            <a:ext cx="3105337" cy="56938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0" dirty="0" smtClean="0">
                <a:solidFill>
                  <a:schemeClr val="accent2"/>
                </a:solidFill>
              </a:rPr>
              <a:t>Charges in quarks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EZ to remember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Proton UUD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Neutron UDD</a:t>
            </a:r>
          </a:p>
          <a:p>
            <a:endParaRPr lang="en-CA" b="0" dirty="0" smtClean="0">
              <a:solidFill>
                <a:schemeClr val="accent2"/>
              </a:solidFill>
            </a:endParaRPr>
          </a:p>
          <a:p>
            <a:r>
              <a:rPr lang="en-CA" b="0" dirty="0" smtClean="0">
                <a:solidFill>
                  <a:schemeClr val="accent2"/>
                </a:solidFill>
              </a:rPr>
              <a:t>make sense?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8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572000" y="990600"/>
            <a:ext cx="5029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</a:t>
            </a: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gauge bosons</a:t>
            </a: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composite particles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mesons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(one quark + one anti quark)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205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Fermions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914400"/>
            <a:ext cx="5029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elementary particles</a:t>
            </a: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b="0" i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0" i="1" dirty="0" smtClean="0">
                <a:solidFill>
                  <a:schemeClr val="accent2"/>
                </a:solidFill>
              </a:rPr>
              <a:t>composite particles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baryons</a:t>
            </a:r>
          </a:p>
          <a:p>
            <a:pPr>
              <a:spcBef>
                <a:spcPts val="0"/>
              </a:spcBef>
            </a:pPr>
            <a:r>
              <a:rPr lang="en-US" b="0" i="1" dirty="0" smtClean="0">
                <a:solidFill>
                  <a:srgbClr val="FF0000"/>
                </a:solidFill>
              </a:rPr>
              <a:t>(made of 3 quarks)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 t="51726" r="28572" b="14739"/>
          <a:stretch>
            <a:fillRect/>
          </a:stretch>
        </p:blipFill>
        <p:spPr bwMode="auto">
          <a:xfrm>
            <a:off x="381000" y="1447801"/>
            <a:ext cx="2667000" cy="13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l="71429" t="19377" r="8271" b="14739"/>
          <a:stretch>
            <a:fillRect/>
          </a:stretch>
        </p:blipFill>
        <p:spPr bwMode="auto">
          <a:xfrm>
            <a:off x="8153400" y="838200"/>
            <a:ext cx="99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324600" y="3048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solidFill>
                  <a:srgbClr val="FF0000"/>
                </a:solidFill>
              </a:rPr>
              <a:t>Bosons</a:t>
            </a:r>
            <a:endParaRPr lang="en-US" b="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rot="5400000">
            <a:off x="2324894" y="2170906"/>
            <a:ext cx="43434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0" y="4343400"/>
            <a:ext cx="4495800" cy="25146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 t="19377" r="28572" b="46228"/>
          <a:stretch>
            <a:fillRect/>
          </a:stretch>
        </p:blipFill>
        <p:spPr bwMode="auto">
          <a:xfrm>
            <a:off x="381000" y="2819400"/>
            <a:ext cx="2667000" cy="14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4495800" y="4343400"/>
            <a:ext cx="4495800" cy="25146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05200" y="4419600"/>
            <a:ext cx="198002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0" i="1" dirty="0" smtClean="0">
                <a:solidFill>
                  <a:schemeClr val="accent2"/>
                </a:solidFill>
              </a:rPr>
              <a:t>HADRONS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2590800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graviton</a:t>
            </a:r>
          </a:p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(undetected) 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</a:p>
          <a:p>
            <a:pPr algn="ctr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12502</TotalTime>
  <Words>1013</Words>
  <Application>Microsoft Office PowerPoint</Application>
  <PresentationFormat>On-screen Show (4:3)</PresentationFormat>
  <Paragraphs>220</Paragraphs>
  <Slides>44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SimSun</vt:lpstr>
      <vt:lpstr>Arial</vt:lpstr>
      <vt:lpstr>Segoe UI</vt:lpstr>
      <vt:lpstr>Symbol</vt:lpstr>
      <vt:lpstr>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Suzanne Willis</dc:creator>
  <cp:lastModifiedBy>Adam Mathew Klaassen</cp:lastModifiedBy>
  <cp:revision>36</cp:revision>
  <dcterms:created xsi:type="dcterms:W3CDTF">2004-09-30T14:46:39Z</dcterms:created>
  <dcterms:modified xsi:type="dcterms:W3CDTF">2017-02-28T22:53:06Z</dcterms:modified>
</cp:coreProperties>
</file>